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2" r:id="rId4"/>
    <p:sldId id="263" r:id="rId5"/>
    <p:sldId id="264" r:id="rId6"/>
    <p:sldId id="275" r:id="rId7"/>
    <p:sldId id="260"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89" d="100"/>
          <a:sy n="89" d="100"/>
        </p:scale>
        <p:origin x="90"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12/11/2019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For November 2019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39315" y="590583"/>
            <a:ext cx="11388642" cy="1047979"/>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06054" y="2202404"/>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
        <p:nvSpPr>
          <p:cNvPr id="3" name="Rectangle 2"/>
          <p:cNvSpPr/>
          <p:nvPr/>
        </p:nvSpPr>
        <p:spPr>
          <a:xfrm>
            <a:off x="368064" y="1333309"/>
            <a:ext cx="11711417" cy="5078313"/>
          </a:xfrm>
          <a:prstGeom prst="rect">
            <a:avLst/>
          </a:prstGeom>
        </p:spPr>
        <p:txBody>
          <a:bodyPr wrap="square">
            <a:spAutoFit/>
          </a:bodyPr>
          <a:lstStyle/>
          <a:p>
            <a:r>
              <a:rPr lang="en-US" dirty="0"/>
              <a:t> </a:t>
            </a:r>
            <a:r>
              <a:rPr lang="en-US" b="1" i="1" u="sng" dirty="0" smtClean="0"/>
              <a:t>Urgent </a:t>
            </a:r>
            <a:r>
              <a:rPr lang="en-US" b="1" i="1" u="sng" dirty="0"/>
              <a:t>Repair Grant Program </a:t>
            </a:r>
            <a:r>
              <a:rPr lang="en-US" b="1" i="1" u="sng" dirty="0" smtClean="0"/>
              <a:t> </a:t>
            </a:r>
            <a:r>
              <a:rPr lang="en-US" dirty="0" smtClean="0"/>
              <a:t> </a:t>
            </a:r>
            <a:r>
              <a:rPr lang="en-US" dirty="0" smtClean="0"/>
              <a:t>We applied for 2 projects under the Urgent Repair Grant Program from OSPI and received notification last week that WSD was being awarded grant money.  The two projects requested were new gutters and </a:t>
            </a:r>
            <a:r>
              <a:rPr lang="en-US" dirty="0" smtClean="0"/>
              <a:t>downspouts </a:t>
            </a:r>
            <a:r>
              <a:rPr lang="en-US" dirty="0" smtClean="0"/>
              <a:t>for the </a:t>
            </a:r>
            <a:r>
              <a:rPr lang="en-US" dirty="0" smtClean="0"/>
              <a:t>Middle School complex. The second </a:t>
            </a:r>
            <a:r>
              <a:rPr lang="en-US" dirty="0" smtClean="0"/>
              <a:t>project was to replace the water main from Park Street to the  Green Gym. At this </a:t>
            </a:r>
            <a:r>
              <a:rPr lang="en-US" dirty="0" smtClean="0"/>
              <a:t>point, </a:t>
            </a:r>
            <a:r>
              <a:rPr lang="en-US" dirty="0" smtClean="0"/>
              <a:t>I don’t know if one or both projects have been approved. Fingers are crossed. </a:t>
            </a:r>
          </a:p>
          <a:p>
            <a:endParaRPr lang="en-US" dirty="0" smtClean="0"/>
          </a:p>
          <a:p>
            <a:endParaRPr lang="en-US" dirty="0"/>
          </a:p>
          <a:p>
            <a:r>
              <a:rPr lang="en-US" b="1" i="1" u="sng" dirty="0" smtClean="0"/>
              <a:t>Year End Break </a:t>
            </a:r>
            <a:r>
              <a:rPr lang="en-US" dirty="0"/>
              <a:t> </a:t>
            </a:r>
            <a:r>
              <a:rPr lang="en-US" dirty="0" smtClean="0"/>
              <a:t>In parallel with our normal deep clean during the holiday period, </a:t>
            </a:r>
            <a:r>
              <a:rPr lang="en-US" dirty="0" smtClean="0"/>
              <a:t>our </a:t>
            </a:r>
            <a:r>
              <a:rPr lang="en-US" dirty="0" smtClean="0"/>
              <a:t>department will be completing multiple required annual inspections, tests and compliance reports. These include annual air emissions reports, stack testing for boilers at 3 schools, domestic water backflow testing, grease trap inspections and a few other PM and mandatory test and inspections.    </a:t>
            </a:r>
          </a:p>
          <a:p>
            <a:endParaRPr lang="en-US" dirty="0" smtClean="0"/>
          </a:p>
          <a:p>
            <a:pPr lvl="0"/>
            <a:endParaRPr lang="en-US" dirty="0"/>
          </a:p>
          <a:p>
            <a:r>
              <a:rPr lang="en-US" b="1" i="1" u="sng" dirty="0"/>
              <a:t>Reunification Drill March 2020 </a:t>
            </a:r>
            <a:r>
              <a:rPr lang="en-US" dirty="0"/>
              <a:t>  Work continues on the reunification drill </a:t>
            </a:r>
            <a:r>
              <a:rPr lang="en-US" dirty="0" smtClean="0"/>
              <a:t>scheduled for March. Met with the Police Chief and the </a:t>
            </a:r>
            <a:r>
              <a:rPr lang="en-US" dirty="0" smtClean="0"/>
              <a:t>Director</a:t>
            </a:r>
            <a:r>
              <a:rPr lang="en-US" dirty="0"/>
              <a:t> </a:t>
            </a:r>
            <a:r>
              <a:rPr lang="en-US" dirty="0" smtClean="0"/>
              <a:t>of</a:t>
            </a:r>
            <a:r>
              <a:rPr lang="en-US" dirty="0" smtClean="0"/>
              <a:t> </a:t>
            </a:r>
            <a:r>
              <a:rPr lang="en-US" dirty="0"/>
              <a:t>Emergency </a:t>
            </a:r>
            <a:r>
              <a:rPr lang="en-US" dirty="0" smtClean="0"/>
              <a:t>Management for Cowlitz </a:t>
            </a:r>
            <a:r>
              <a:rPr lang="en-US" dirty="0" smtClean="0"/>
              <a:t>County </a:t>
            </a:r>
            <a:r>
              <a:rPr lang="en-US" dirty="0" smtClean="0"/>
              <a:t>last week. During this meeting, we went over the drill overview and discussed how to engage all first responders during the drill. I am also  working on two other key elements of the plan. Identification of the reunification team </a:t>
            </a:r>
            <a:r>
              <a:rPr lang="en-US" dirty="0" smtClean="0"/>
              <a:t>members, </a:t>
            </a:r>
            <a:r>
              <a:rPr lang="en-US" dirty="0" smtClean="0"/>
              <a:t>and </a:t>
            </a:r>
            <a:r>
              <a:rPr lang="en-US" dirty="0" smtClean="0"/>
              <a:t>secondly, </a:t>
            </a:r>
            <a:r>
              <a:rPr lang="en-US" dirty="0" smtClean="0"/>
              <a:t>the development of an emergency busing plan. </a:t>
            </a:r>
            <a:endParaRPr lang="en-US" dirty="0"/>
          </a:p>
          <a:p>
            <a:endParaRPr lang="en-US" u="sng" dirty="0"/>
          </a:p>
          <a:p>
            <a:endParaRPr lang="en-US" u="sng" dirty="0"/>
          </a:p>
        </p:txBody>
      </p:sp>
    </p:spTree>
    <p:extLst>
      <p:ext uri="{BB962C8B-B14F-4D97-AF65-F5344CB8AC3E}">
        <p14:creationId xmlns:p14="http://schemas.microsoft.com/office/powerpoint/2010/main" val="394468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334710"/>
            <a:ext cx="11727957" cy="1820498"/>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2400" i="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nSpc>
                <a:spcPct val="115000"/>
              </a:lnSpc>
            </a:pPr>
            <a:endParaRPr lang="en-US" sz="1700" b="1"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962646"/>
            <a:ext cx="10770832" cy="2031325"/>
          </a:xfrm>
          <a:prstGeom prst="rect">
            <a:avLst/>
          </a:prstGeom>
        </p:spPr>
        <p:txBody>
          <a:bodyPr wrap="square">
            <a:spAutoFit/>
          </a:bodyPr>
          <a:lstStyle/>
          <a:p>
            <a:r>
              <a:rPr lang="en-US" b="1" i="1" u="sng" dirty="0" smtClean="0"/>
              <a:t>Yale </a:t>
            </a:r>
            <a:r>
              <a:rPr lang="en-US" b="1" i="1" u="sng" dirty="0"/>
              <a:t>School Fencing </a:t>
            </a:r>
            <a:r>
              <a:rPr lang="en-US" dirty="0"/>
              <a:t> </a:t>
            </a:r>
            <a:r>
              <a:rPr lang="en-US" dirty="0" smtClean="0"/>
              <a:t>Completed the installation of approximately 500 feet of fencing at the Yale School. This fully encloses the </a:t>
            </a:r>
            <a:r>
              <a:rPr lang="en-US" dirty="0" smtClean="0"/>
              <a:t>school’s </a:t>
            </a:r>
            <a:r>
              <a:rPr lang="en-US" dirty="0" smtClean="0"/>
              <a:t>sports field, protecting </a:t>
            </a:r>
            <a:r>
              <a:rPr lang="en-US" dirty="0" smtClean="0"/>
              <a:t>students </a:t>
            </a:r>
            <a:r>
              <a:rPr lang="en-US" dirty="0" smtClean="0"/>
              <a:t>from unwanted visitors (primarily cows and deer).   </a:t>
            </a:r>
          </a:p>
          <a:p>
            <a:endParaRPr lang="en-US" b="1" i="1" u="sng" dirty="0"/>
          </a:p>
          <a:p>
            <a:r>
              <a:rPr lang="en-US" b="1" i="1" u="sng" dirty="0"/>
              <a:t>Automated Lockdown Announcement </a:t>
            </a:r>
            <a:r>
              <a:rPr lang="en-US" dirty="0" smtClean="0"/>
              <a:t>– Work continues on this project, additional electrical hardware equipment needs to be ordered to complete the testing. Once received, we will “pilot” the program at one of the </a:t>
            </a:r>
            <a:r>
              <a:rPr lang="en-US" dirty="0" smtClean="0"/>
              <a:t>schools; then, </a:t>
            </a:r>
            <a:r>
              <a:rPr lang="en-US" dirty="0" smtClean="0"/>
              <a:t>deploy to the balance.  </a:t>
            </a:r>
            <a:endParaRPr lang="en-US" b="1" i="1" u="sng" dirty="0" smtClean="0"/>
          </a:p>
          <a:p>
            <a:endParaRPr lang="en-US" b="1" i="1" u="sng" dirty="0" smtClean="0"/>
          </a:p>
        </p:txBody>
      </p:sp>
      <p:sp>
        <p:nvSpPr>
          <p:cNvPr id="7" name="Rectangle 6"/>
          <p:cNvSpPr/>
          <p:nvPr/>
        </p:nvSpPr>
        <p:spPr>
          <a:xfrm>
            <a:off x="774548" y="794700"/>
            <a:ext cx="10731652"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3" name="Picture 2"/>
          <p:cNvPicPr>
            <a:picLocks noChangeAspect="1"/>
          </p:cNvPicPr>
          <p:nvPr/>
        </p:nvPicPr>
        <p:blipFill>
          <a:blip r:embed="rId2"/>
          <a:stretch>
            <a:fillRect/>
          </a:stretch>
        </p:blipFill>
        <p:spPr>
          <a:xfrm>
            <a:off x="470170" y="1365270"/>
            <a:ext cx="6400187" cy="4647327"/>
          </a:xfrm>
          <a:prstGeom prst="rect">
            <a:avLst/>
          </a:prstGeom>
        </p:spPr>
      </p:pic>
      <p:pic>
        <p:nvPicPr>
          <p:cNvPr id="4" name="Picture 3"/>
          <p:cNvPicPr>
            <a:picLocks noChangeAspect="1"/>
          </p:cNvPicPr>
          <p:nvPr/>
        </p:nvPicPr>
        <p:blipFill>
          <a:blip r:embed="rId3"/>
          <a:stretch>
            <a:fillRect/>
          </a:stretch>
        </p:blipFill>
        <p:spPr>
          <a:xfrm>
            <a:off x="7086068" y="1968843"/>
            <a:ext cx="4776419" cy="3345469"/>
          </a:xfrm>
          <a:prstGeom prst="rect">
            <a:avLst/>
          </a:prstGeom>
        </p:spPr>
      </p:pic>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NFE, WMS, CES</a:t>
            </a:r>
            <a:endParaRPr lang="en-US" sz="2400" i="1" dirty="0"/>
          </a:p>
        </p:txBody>
      </p:sp>
      <p:sp>
        <p:nvSpPr>
          <p:cNvPr id="3" name="TextBox 2"/>
          <p:cNvSpPr txBox="1"/>
          <p:nvPr/>
        </p:nvSpPr>
        <p:spPr>
          <a:xfrm>
            <a:off x="8237974" y="137605"/>
            <a:ext cx="3216650" cy="1077218"/>
          </a:xfrm>
          <a:prstGeom prst="rect">
            <a:avLst/>
          </a:prstGeom>
          <a:noFill/>
          <a:ln>
            <a:solidFill>
              <a:schemeClr val="bg1">
                <a:lumMod val="65000"/>
              </a:schemeClr>
            </a:solidFill>
          </a:ln>
        </p:spPr>
        <p:txBody>
          <a:bodyPr wrap="none" rtlCol="0">
            <a:spAutoFit/>
          </a:bodyPr>
          <a:lstStyle/>
          <a:p>
            <a:pPr algn="ctr"/>
            <a:r>
              <a:rPr lang="en-US" sz="1600" i="1" u="sng" dirty="0" smtClean="0"/>
              <a:t>Note</a:t>
            </a:r>
          </a:p>
          <a:p>
            <a:r>
              <a:rPr lang="en-US" sz="1600" i="1" dirty="0" smtClean="0"/>
              <a:t>Water charts are updated every two</a:t>
            </a:r>
          </a:p>
          <a:p>
            <a:r>
              <a:rPr lang="en-US" sz="1600" i="1" dirty="0"/>
              <a:t>m</a:t>
            </a:r>
            <a:r>
              <a:rPr lang="en-US" sz="1600" i="1" dirty="0" smtClean="0"/>
              <a:t>onths</a:t>
            </a:r>
            <a:r>
              <a:rPr lang="en-US" sz="1600" i="1" dirty="0"/>
              <a:t>.</a:t>
            </a:r>
            <a:r>
              <a:rPr lang="en-US" sz="1600" i="1" dirty="0" smtClean="0"/>
              <a:t> Next update to these charts</a:t>
            </a:r>
          </a:p>
          <a:p>
            <a:r>
              <a:rPr lang="en-US" sz="1600" i="1" dirty="0" smtClean="0"/>
              <a:t>in January 2020</a:t>
            </a:r>
            <a:endParaRPr lang="en-US" sz="1600" i="1" dirty="0"/>
          </a:p>
        </p:txBody>
      </p:sp>
      <p:sp>
        <p:nvSpPr>
          <p:cNvPr id="13" name="TextBox 12"/>
          <p:cNvSpPr txBox="1"/>
          <p:nvPr/>
        </p:nvSpPr>
        <p:spPr>
          <a:xfrm flipH="1">
            <a:off x="4087482" y="4210454"/>
            <a:ext cx="3872715" cy="1815882"/>
          </a:xfrm>
          <a:prstGeom prst="rect">
            <a:avLst/>
          </a:prstGeom>
          <a:noFill/>
        </p:spPr>
        <p:txBody>
          <a:bodyPr wrap="square" rtlCol="0">
            <a:spAutoFit/>
          </a:bodyPr>
          <a:lstStyle/>
          <a:p>
            <a:pPr algn="ctr"/>
            <a:r>
              <a:rPr lang="en-US" sz="16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600" i="1" dirty="0"/>
          </a:p>
        </p:txBody>
      </p:sp>
      <p:pic>
        <p:nvPicPr>
          <p:cNvPr id="4" name="Picture 3"/>
          <p:cNvPicPr>
            <a:picLocks noChangeAspect="1"/>
          </p:cNvPicPr>
          <p:nvPr/>
        </p:nvPicPr>
        <p:blipFill>
          <a:blip r:embed="rId2"/>
          <a:stretch>
            <a:fillRect/>
          </a:stretch>
        </p:blipFill>
        <p:spPr>
          <a:xfrm>
            <a:off x="203406" y="1397075"/>
            <a:ext cx="3620711" cy="2484319"/>
          </a:xfrm>
          <a:prstGeom prst="rect">
            <a:avLst/>
          </a:prstGeom>
        </p:spPr>
      </p:pic>
      <p:pic>
        <p:nvPicPr>
          <p:cNvPr id="5" name="Picture 4"/>
          <p:cNvPicPr>
            <a:picLocks noChangeAspect="1"/>
          </p:cNvPicPr>
          <p:nvPr/>
        </p:nvPicPr>
        <p:blipFill>
          <a:blip r:embed="rId3"/>
          <a:stretch>
            <a:fillRect/>
          </a:stretch>
        </p:blipFill>
        <p:spPr>
          <a:xfrm>
            <a:off x="160457" y="4210454"/>
            <a:ext cx="3489175" cy="2382851"/>
          </a:xfrm>
          <a:prstGeom prst="rect">
            <a:avLst/>
          </a:prstGeom>
        </p:spPr>
      </p:pic>
      <p:pic>
        <p:nvPicPr>
          <p:cNvPr id="6" name="Picture 5"/>
          <p:cNvPicPr>
            <a:picLocks noChangeAspect="1"/>
          </p:cNvPicPr>
          <p:nvPr/>
        </p:nvPicPr>
        <p:blipFill>
          <a:blip r:embed="rId4"/>
          <a:stretch>
            <a:fillRect/>
          </a:stretch>
        </p:blipFill>
        <p:spPr>
          <a:xfrm>
            <a:off x="4078014" y="676214"/>
            <a:ext cx="3891653" cy="2786069"/>
          </a:xfrm>
          <a:prstGeom prst="rect">
            <a:avLst/>
          </a:prstGeom>
        </p:spPr>
      </p:pic>
      <p:pic>
        <p:nvPicPr>
          <p:cNvPr id="9" name="Picture 8"/>
          <p:cNvPicPr>
            <a:picLocks noChangeAspect="1"/>
          </p:cNvPicPr>
          <p:nvPr/>
        </p:nvPicPr>
        <p:blipFill>
          <a:blip r:embed="rId5"/>
          <a:stretch>
            <a:fillRect/>
          </a:stretch>
        </p:blipFill>
        <p:spPr>
          <a:xfrm>
            <a:off x="8223565" y="1397075"/>
            <a:ext cx="3654852" cy="2484319"/>
          </a:xfrm>
          <a:prstGeom prst="rect">
            <a:avLst/>
          </a:prstGeom>
        </p:spPr>
      </p:pic>
      <p:pic>
        <p:nvPicPr>
          <p:cNvPr id="10" name="Picture 9"/>
          <p:cNvPicPr>
            <a:picLocks noChangeAspect="1"/>
          </p:cNvPicPr>
          <p:nvPr/>
        </p:nvPicPr>
        <p:blipFill>
          <a:blip r:embed="rId6"/>
          <a:stretch>
            <a:fillRect/>
          </a:stretch>
        </p:blipFill>
        <p:spPr>
          <a:xfrm>
            <a:off x="8225781" y="4210454"/>
            <a:ext cx="3652636" cy="2382851"/>
          </a:xfrm>
          <a:prstGeom prst="rect">
            <a:avLst/>
          </a:prstGeom>
        </p:spPr>
      </p:pic>
      <p:sp>
        <p:nvSpPr>
          <p:cNvPr id="11" name="TextBox 10"/>
          <p:cNvSpPr txBox="1"/>
          <p:nvPr/>
        </p:nvSpPr>
        <p:spPr>
          <a:xfrm>
            <a:off x="10166685" y="1807638"/>
            <a:ext cx="1195197" cy="523220"/>
          </a:xfrm>
          <a:prstGeom prst="rect">
            <a:avLst/>
          </a:prstGeom>
          <a:noFill/>
        </p:spPr>
        <p:txBody>
          <a:bodyPr wrap="square" rtlCol="0">
            <a:spAutoFit/>
          </a:bodyPr>
          <a:lstStyle/>
          <a:p>
            <a:pPr algn="ctr"/>
            <a:r>
              <a:rPr lang="en-US" sz="1400" dirty="0" smtClean="0"/>
              <a:t>LEAK</a:t>
            </a:r>
          </a:p>
          <a:p>
            <a:pPr algn="ctr"/>
            <a:r>
              <a:rPr lang="en-US" sz="1400" dirty="0" smtClean="0"/>
              <a:t>REPAIRED</a:t>
            </a:r>
            <a:endParaRPr lang="en-US" sz="1400" dirty="0"/>
          </a:p>
        </p:txBody>
      </p:sp>
      <p:cxnSp>
        <p:nvCxnSpPr>
          <p:cNvPr id="14" name="Straight Arrow Connector 13"/>
          <p:cNvCxnSpPr/>
          <p:nvPr/>
        </p:nvCxnSpPr>
        <p:spPr>
          <a:xfrm>
            <a:off x="11044989" y="2028497"/>
            <a:ext cx="316893" cy="40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0"/>
            <a:ext cx="10515600" cy="1325563"/>
          </a:xfrm>
        </p:spPr>
        <p:txBody>
          <a:bodyPr>
            <a:normAutofit/>
          </a:bodyPr>
          <a:lstStyle/>
          <a:p>
            <a:r>
              <a:rPr lang="en-US" sz="2400" i="1" dirty="0" smtClean="0">
                <a:latin typeface="+mn-lt"/>
              </a:rPr>
              <a:t>SAFETY SUMMARY</a:t>
            </a:r>
            <a:endParaRPr lang="en-US" sz="2400" i="1" dirty="0">
              <a:latin typeface="+mn-lt"/>
            </a:endParaRPr>
          </a:p>
        </p:txBody>
      </p:sp>
      <p:sp>
        <p:nvSpPr>
          <p:cNvPr id="4" name="Rectangle 3"/>
          <p:cNvSpPr/>
          <p:nvPr/>
        </p:nvSpPr>
        <p:spPr>
          <a:xfrm>
            <a:off x="366841" y="1386246"/>
            <a:ext cx="9525000" cy="2923877"/>
          </a:xfrm>
          <a:prstGeom prst="rect">
            <a:avLst/>
          </a:prstGeom>
        </p:spPr>
        <p:txBody>
          <a:bodyPr wrap="square">
            <a:spAutoFit/>
          </a:bodyPr>
          <a:lstStyle/>
          <a:p>
            <a:r>
              <a:rPr lang="en-US" sz="400" dirty="0" smtClean="0"/>
              <a:t>  </a:t>
            </a:r>
            <a:endParaRPr lang="en-US" sz="400" u="sng" dirty="0"/>
          </a:p>
          <a:p>
            <a:r>
              <a:rPr lang="en-US" u="sng" dirty="0"/>
              <a:t>Staff </a:t>
            </a:r>
            <a:r>
              <a:rPr lang="en-US" u="sng" dirty="0" smtClean="0"/>
              <a:t>Accidents/Incidents (1)</a:t>
            </a:r>
            <a:endParaRPr lang="en-US" u="sng" dirty="0"/>
          </a:p>
          <a:p>
            <a:r>
              <a:rPr lang="en-US" dirty="0" smtClean="0"/>
              <a:t>WMS- Employee was hit by ball in the jaw while supervising </a:t>
            </a:r>
            <a:r>
              <a:rPr lang="en-US" dirty="0" smtClean="0"/>
              <a:t>PE- </a:t>
            </a:r>
            <a:r>
              <a:rPr lang="en-US" dirty="0" smtClean="0"/>
              <a:t>Laceration and contusion</a:t>
            </a:r>
          </a:p>
          <a:p>
            <a:endParaRPr lang="en-US" u="sng" dirty="0" smtClean="0"/>
          </a:p>
          <a:p>
            <a:r>
              <a:rPr lang="en-US" u="sng" dirty="0" smtClean="0"/>
              <a:t>Student Accidents/Injuries (6) </a:t>
            </a:r>
          </a:p>
          <a:p>
            <a:r>
              <a:rPr lang="en-US" dirty="0" smtClean="0"/>
              <a:t>WMS-Cut head while retrieving ball under bleachers </a:t>
            </a:r>
          </a:p>
          <a:p>
            <a:r>
              <a:rPr lang="en-US" dirty="0" smtClean="0"/>
              <a:t>WMS-Playing basketball students collided one </a:t>
            </a:r>
            <a:r>
              <a:rPr lang="en-US" dirty="0" smtClean="0"/>
              <a:t>fell- </a:t>
            </a:r>
            <a:r>
              <a:rPr lang="en-US" dirty="0" smtClean="0"/>
              <a:t>contusion to elbow</a:t>
            </a:r>
          </a:p>
          <a:p>
            <a:r>
              <a:rPr lang="en-US" dirty="0" smtClean="0"/>
              <a:t>WMS-Student broke tibia while performing wrestling drills</a:t>
            </a:r>
          </a:p>
          <a:p>
            <a:r>
              <a:rPr lang="en-US" dirty="0" smtClean="0"/>
              <a:t>WMS-Student slipped and hit head on electrical </a:t>
            </a:r>
            <a:r>
              <a:rPr lang="en-US" dirty="0" smtClean="0"/>
              <a:t>transformer- </a:t>
            </a:r>
            <a:r>
              <a:rPr lang="en-US" dirty="0" smtClean="0"/>
              <a:t>neuro checks completed </a:t>
            </a:r>
          </a:p>
          <a:p>
            <a:r>
              <a:rPr lang="en-US" dirty="0" smtClean="0"/>
              <a:t>WHS-Dropped bulk metal on </a:t>
            </a:r>
            <a:r>
              <a:rPr lang="en-US" dirty="0" smtClean="0"/>
              <a:t>foot- </a:t>
            </a:r>
            <a:r>
              <a:rPr lang="en-US" dirty="0" smtClean="0"/>
              <a:t>broke and lacerated toe</a:t>
            </a:r>
          </a:p>
          <a:p>
            <a:r>
              <a:rPr lang="en-US" dirty="0" smtClean="0"/>
              <a:t>WHS-Soccer player tangled with another, fell on </a:t>
            </a:r>
            <a:r>
              <a:rPr lang="en-US" dirty="0" smtClean="0"/>
              <a:t>knee </a:t>
            </a:r>
            <a:r>
              <a:rPr lang="en-US" dirty="0" smtClean="0"/>
              <a:t>contusion </a:t>
            </a:r>
            <a:endParaRPr lang="en-US" dirty="0"/>
          </a:p>
        </p:txBody>
      </p:sp>
    </p:spTree>
    <p:extLst>
      <p:ext uri="{BB962C8B-B14F-4D97-AF65-F5344CB8AC3E}">
        <p14:creationId xmlns:p14="http://schemas.microsoft.com/office/powerpoint/2010/main" val="169506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73109" y="104055"/>
            <a:ext cx="2211311" cy="461665"/>
          </a:xfrm>
          <a:prstGeom prst="rect">
            <a:avLst/>
          </a:prstGeom>
          <a:noFill/>
        </p:spPr>
        <p:txBody>
          <a:bodyPr wrap="none" rtlCol="0">
            <a:spAutoFit/>
          </a:bodyPr>
          <a:lstStyle/>
          <a:p>
            <a:r>
              <a:rPr lang="en-US" sz="2400" i="1" dirty="0" smtClean="0"/>
              <a:t>SAFETY  CHARTS</a:t>
            </a:r>
            <a:endParaRPr lang="en-US" sz="2400" i="1" dirty="0"/>
          </a:p>
        </p:txBody>
      </p:sp>
      <p:pic>
        <p:nvPicPr>
          <p:cNvPr id="6" name="Picture 5"/>
          <p:cNvPicPr>
            <a:picLocks noChangeAspect="1"/>
          </p:cNvPicPr>
          <p:nvPr/>
        </p:nvPicPr>
        <p:blipFill>
          <a:blip r:embed="rId3"/>
          <a:stretch>
            <a:fillRect/>
          </a:stretch>
        </p:blipFill>
        <p:spPr>
          <a:xfrm>
            <a:off x="1269778" y="499470"/>
            <a:ext cx="4309171" cy="3158130"/>
          </a:xfrm>
          <a:prstGeom prst="rect">
            <a:avLst/>
          </a:prstGeom>
        </p:spPr>
      </p:pic>
      <p:pic>
        <p:nvPicPr>
          <p:cNvPr id="7" name="Picture 6"/>
          <p:cNvPicPr>
            <a:picLocks noChangeAspect="1"/>
          </p:cNvPicPr>
          <p:nvPr/>
        </p:nvPicPr>
        <p:blipFill>
          <a:blip r:embed="rId4"/>
          <a:stretch>
            <a:fillRect/>
          </a:stretch>
        </p:blipFill>
        <p:spPr>
          <a:xfrm>
            <a:off x="5892133" y="499470"/>
            <a:ext cx="4535817" cy="3158129"/>
          </a:xfrm>
          <a:prstGeom prst="rect">
            <a:avLst/>
          </a:prstGeom>
        </p:spPr>
      </p:pic>
      <p:pic>
        <p:nvPicPr>
          <p:cNvPr id="9" name="Picture 8"/>
          <p:cNvPicPr>
            <a:picLocks noChangeAspect="1"/>
          </p:cNvPicPr>
          <p:nvPr/>
        </p:nvPicPr>
        <p:blipFill>
          <a:blip r:embed="rId5"/>
          <a:stretch>
            <a:fillRect/>
          </a:stretch>
        </p:blipFill>
        <p:spPr>
          <a:xfrm>
            <a:off x="1269779" y="3657600"/>
            <a:ext cx="4309171" cy="3067958"/>
          </a:xfrm>
          <a:prstGeom prst="rect">
            <a:avLst/>
          </a:prstGeom>
        </p:spPr>
      </p:pic>
      <p:pic>
        <p:nvPicPr>
          <p:cNvPr id="10" name="Picture 9"/>
          <p:cNvPicPr>
            <a:picLocks noChangeAspect="1"/>
          </p:cNvPicPr>
          <p:nvPr/>
        </p:nvPicPr>
        <p:blipFill>
          <a:blip r:embed="rId6"/>
          <a:stretch>
            <a:fillRect/>
          </a:stretch>
        </p:blipFill>
        <p:spPr>
          <a:xfrm>
            <a:off x="5892134" y="3657600"/>
            <a:ext cx="4535817" cy="3076026"/>
          </a:xfrm>
          <a:prstGeom prst="rect">
            <a:avLst/>
          </a:prstGeom>
        </p:spPr>
      </p:pic>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68560</TotalTime>
  <Words>270</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NFE, WMS, CES</vt:lpstr>
      <vt:lpstr>SAFETY SUMMARY</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Steen, Tegan</cp:lastModifiedBy>
  <cp:revision>504</cp:revision>
  <cp:lastPrinted>2019-10-23T16:17:44Z</cp:lastPrinted>
  <dcterms:created xsi:type="dcterms:W3CDTF">2016-04-19T23:51:26Z</dcterms:created>
  <dcterms:modified xsi:type="dcterms:W3CDTF">2019-12-11T18:58:20Z</dcterms:modified>
</cp:coreProperties>
</file>